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7495-D46A-4CDE-859D-3DB49ED71D1A}" type="datetimeFigureOut">
              <a:rPr lang="hr-HR" smtClean="0"/>
              <a:t>23.5.2023.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5C26-5D86-45B9-9ECE-A0BD770EF4D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7495-D46A-4CDE-859D-3DB49ED71D1A}" type="datetimeFigureOut">
              <a:rPr lang="hr-HR" smtClean="0"/>
              <a:t>23.5.2023.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5C26-5D86-45B9-9ECE-A0BD770EF4D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7495-D46A-4CDE-859D-3DB49ED71D1A}" type="datetimeFigureOut">
              <a:rPr lang="hr-HR" smtClean="0"/>
              <a:t>23.5.2023.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5C26-5D86-45B9-9ECE-A0BD770EF4D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7495-D46A-4CDE-859D-3DB49ED71D1A}" type="datetimeFigureOut">
              <a:rPr lang="hr-HR" smtClean="0"/>
              <a:t>23.5.2023.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5C26-5D86-45B9-9ECE-A0BD770EF4D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7495-D46A-4CDE-859D-3DB49ED71D1A}" type="datetimeFigureOut">
              <a:rPr lang="hr-HR" smtClean="0"/>
              <a:t>23.5.2023.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5C26-5D86-45B9-9ECE-A0BD770EF4D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7495-D46A-4CDE-859D-3DB49ED71D1A}" type="datetimeFigureOut">
              <a:rPr lang="hr-HR" smtClean="0"/>
              <a:t>23.5.2023.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5C26-5D86-45B9-9ECE-A0BD770EF4D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7495-D46A-4CDE-859D-3DB49ED71D1A}" type="datetimeFigureOut">
              <a:rPr lang="hr-HR" smtClean="0"/>
              <a:t>23.5.2023.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5C26-5D86-45B9-9ECE-A0BD770EF4D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7495-D46A-4CDE-859D-3DB49ED71D1A}" type="datetimeFigureOut">
              <a:rPr lang="hr-HR" smtClean="0"/>
              <a:t>23.5.2023.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5C26-5D86-45B9-9ECE-A0BD770EF4D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7495-D46A-4CDE-859D-3DB49ED71D1A}" type="datetimeFigureOut">
              <a:rPr lang="hr-HR" smtClean="0"/>
              <a:t>23.5.2023.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5C26-5D86-45B9-9ECE-A0BD770EF4D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7495-D46A-4CDE-859D-3DB49ED71D1A}" type="datetimeFigureOut">
              <a:rPr lang="hr-HR" smtClean="0"/>
              <a:t>23.5.2023.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5C26-5D86-45B9-9ECE-A0BD770EF4D5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7495-D46A-4CDE-859D-3DB49ED71D1A}" type="datetimeFigureOut">
              <a:rPr lang="hr-HR" smtClean="0"/>
              <a:t>23.5.2023.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805C26-5D86-45B9-9ECE-A0BD770EF4D5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B805C26-5D86-45B9-9ECE-A0BD770EF4D5}" type="slidenum">
              <a:rPr lang="hr-HR" smtClean="0"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1A87495-D46A-4CDE-859D-3DB49ED71D1A}" type="datetimeFigureOut">
              <a:rPr lang="hr-HR" smtClean="0"/>
              <a:t>23.5.2023.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/>
          <a:lstStyle/>
          <a:p>
            <a:r>
              <a:rPr lang="hr-HR" b="1" dirty="0" smtClean="0"/>
              <a:t>NAŠA KAŠTELA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72819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OŠ PROF. FILIPA LUKASA</a:t>
            </a:r>
          </a:p>
          <a:p>
            <a:r>
              <a:rPr lang="hr-HR" dirty="0" smtClean="0"/>
              <a:t>KAŠTEL STARI</a:t>
            </a:r>
          </a:p>
          <a:p>
            <a:r>
              <a:rPr lang="hr-HR" dirty="0" smtClean="0"/>
              <a:t>PROJEKTNI DAN</a:t>
            </a:r>
          </a:p>
          <a:p>
            <a:r>
              <a:rPr lang="hr-HR" dirty="0" smtClean="0"/>
              <a:t>5.4.2023.</a:t>
            </a:r>
          </a:p>
          <a:p>
            <a:r>
              <a:rPr lang="hr-HR" dirty="0" smtClean="0"/>
              <a:t>Prezentaciju izradila: Esma Sarajčev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995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hr-HR" b="1" i="1" dirty="0"/>
              <a:t>Biblijski vrt Gospe </a:t>
            </a:r>
            <a:r>
              <a:rPr lang="hr-HR" b="1" i="1" dirty="0" smtClean="0"/>
              <a:t>Stomorije i </a:t>
            </a:r>
            <a:r>
              <a:rPr lang="hr-HR" b="1" i="1" dirty="0"/>
              <a:t>Kaštelanska nošnja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/>
          <a:p>
            <a:r>
              <a:rPr lang="hr-HR" b="1" dirty="0" smtClean="0"/>
              <a:t>Razredi: 4. a i 4. b</a:t>
            </a:r>
          </a:p>
          <a:p>
            <a:r>
              <a:rPr lang="hr-HR" b="1" dirty="0" smtClean="0"/>
              <a:t>Učitelji: </a:t>
            </a:r>
            <a:r>
              <a:rPr lang="hr-HR" b="1" dirty="0" smtClean="0"/>
              <a:t>Irena </a:t>
            </a:r>
            <a:r>
              <a:rPr lang="hr-HR" b="1" dirty="0" smtClean="0"/>
              <a:t>Bakić, </a:t>
            </a:r>
            <a:r>
              <a:rPr lang="hr-HR" b="1" dirty="0" smtClean="0"/>
              <a:t>Vesna </a:t>
            </a:r>
            <a:r>
              <a:rPr lang="hr-HR" b="1" dirty="0" smtClean="0"/>
              <a:t>Matošić i Milka</a:t>
            </a:r>
          </a:p>
          <a:p>
            <a:pPr marL="11430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Radačić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02631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38125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620000" cy="1368152"/>
          </a:xfrm>
        </p:spPr>
        <p:txBody>
          <a:bodyPr>
            <a:normAutofit fontScale="90000"/>
          </a:bodyPr>
          <a:lstStyle/>
          <a:p>
            <a:r>
              <a:rPr lang="hr-HR" b="1" i="1" dirty="0"/>
              <a:t>Kulturno-povijesna baština Kaštela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b="1" dirty="0" smtClean="0"/>
              <a:t>Razredi: 4. c i 4. d</a:t>
            </a:r>
          </a:p>
          <a:p>
            <a:r>
              <a:rPr lang="hr-HR" b="1" dirty="0" smtClean="0"/>
              <a:t>Učitelji: </a:t>
            </a:r>
            <a:r>
              <a:rPr lang="hr-HR" b="1" dirty="0"/>
              <a:t>Anita </a:t>
            </a:r>
            <a:r>
              <a:rPr lang="hr-HR" b="1" dirty="0" smtClean="0"/>
              <a:t>Pirija </a:t>
            </a:r>
            <a:r>
              <a:rPr lang="hr-HR" b="1" dirty="0"/>
              <a:t>i Marija Sarajčev (Jadranka Melvan)</a:t>
            </a:r>
            <a:endParaRPr lang="hr-HR" dirty="0"/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67306"/>
            <a:ext cx="3657600" cy="3657600"/>
          </a:xfrm>
        </p:spPr>
      </p:pic>
      <p:pic>
        <p:nvPicPr>
          <p:cNvPr id="1026" name="Picture 2" descr="C:\Users\Škola 3\Documents\Esma\2. razred\Igre za članak\4.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3060891" cy="229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hr-HR" b="1" i="1" dirty="0"/>
              <a:t>Srednjovjekovne utvrde i dvorci Grada Kaštela                                                       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772816"/>
            <a:ext cx="4038600" cy="4536505"/>
          </a:xfrm>
        </p:spPr>
        <p:txBody>
          <a:bodyPr/>
          <a:lstStyle/>
          <a:p>
            <a:r>
              <a:rPr lang="hr-HR" b="1" dirty="0" smtClean="0"/>
              <a:t>Razredi: 5. a i 7. c</a:t>
            </a:r>
          </a:p>
          <a:p>
            <a:r>
              <a:rPr lang="hr-HR" b="1" dirty="0" smtClean="0"/>
              <a:t>Učitelji: </a:t>
            </a:r>
            <a:r>
              <a:rPr lang="hr-HR" b="1" dirty="0" smtClean="0"/>
              <a:t>Ivona </a:t>
            </a:r>
            <a:r>
              <a:rPr lang="hr-HR" b="1" dirty="0" smtClean="0"/>
              <a:t>Šitin, </a:t>
            </a:r>
            <a:r>
              <a:rPr lang="hr-HR" b="1" dirty="0" smtClean="0"/>
              <a:t>Anamarija </a:t>
            </a:r>
            <a:r>
              <a:rPr lang="hr-HR" b="1" dirty="0" smtClean="0"/>
              <a:t>Botić, </a:t>
            </a:r>
          </a:p>
          <a:p>
            <a:pPr marL="11430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Katarina Ivanović i </a:t>
            </a:r>
          </a:p>
          <a:p>
            <a:pPr marL="11430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Ksenija Žižić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02631"/>
            <a:ext cx="3657600" cy="3657600"/>
          </a:xfrm>
        </p:spPr>
      </p:pic>
      <p:pic>
        <p:nvPicPr>
          <p:cNvPr id="3074" name="Picture 2" descr="C:\Users\Škola 3\Downloads\WhatsApp Image 2023-04-10 at 20.23.1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2791516" cy="209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i="1" dirty="0" smtClean="0"/>
              <a:t>Naša Kaštela</a:t>
            </a:r>
            <a:endParaRPr lang="hr-HR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3657600" cy="3921616"/>
          </a:xfrm>
        </p:spPr>
        <p:txBody>
          <a:bodyPr/>
          <a:lstStyle/>
          <a:p>
            <a:r>
              <a:rPr lang="hr-HR" b="1" dirty="0" smtClean="0"/>
              <a:t>Razredi: </a:t>
            </a:r>
            <a:r>
              <a:rPr lang="hr-HR" b="1" dirty="0" smtClean="0"/>
              <a:t>5. b</a:t>
            </a:r>
          </a:p>
          <a:p>
            <a:r>
              <a:rPr lang="hr-HR" b="1" dirty="0" smtClean="0"/>
              <a:t>Učitelji: </a:t>
            </a:r>
            <a:r>
              <a:rPr lang="hr-HR" b="1" dirty="0" smtClean="0"/>
              <a:t>Antonija </a:t>
            </a:r>
            <a:r>
              <a:rPr lang="hr-HR" b="1" dirty="0"/>
              <a:t>Lončar Jelavić Šako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16832"/>
            <a:ext cx="4001641" cy="4001641"/>
          </a:xfrm>
        </p:spPr>
      </p:pic>
    </p:spTree>
    <p:extLst>
      <p:ext uri="{BB962C8B-B14F-4D97-AF65-F5344CB8AC3E}">
        <p14:creationId xmlns:p14="http://schemas.microsoft.com/office/powerpoint/2010/main" val="19742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i="1" dirty="0" smtClean="0"/>
              <a:t>Naša Kaštela</a:t>
            </a:r>
            <a:endParaRPr lang="hr-HR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3657600" cy="3921616"/>
          </a:xfrm>
        </p:spPr>
        <p:txBody>
          <a:bodyPr/>
          <a:lstStyle/>
          <a:p>
            <a:r>
              <a:rPr lang="hr-HR" b="1" dirty="0" smtClean="0"/>
              <a:t>Razredi: </a:t>
            </a:r>
            <a:r>
              <a:rPr lang="hr-HR" b="1" dirty="0" smtClean="0"/>
              <a:t>5. c</a:t>
            </a:r>
          </a:p>
          <a:p>
            <a:r>
              <a:rPr lang="hr-HR" b="1" dirty="0" smtClean="0"/>
              <a:t>Učitelji: </a:t>
            </a:r>
            <a:r>
              <a:rPr lang="hr-HR" b="1" dirty="0" smtClean="0"/>
              <a:t>Edi Rupić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44824"/>
            <a:ext cx="3857625" cy="3857625"/>
          </a:xfrm>
        </p:spPr>
      </p:pic>
    </p:spTree>
    <p:extLst>
      <p:ext uri="{BB962C8B-B14F-4D97-AF65-F5344CB8AC3E}">
        <p14:creationId xmlns:p14="http://schemas.microsoft.com/office/powerpoint/2010/main" val="20537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Zavjetne pločice sv. Felicija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3657600" cy="3921616"/>
          </a:xfrm>
        </p:spPr>
        <p:txBody>
          <a:bodyPr/>
          <a:lstStyle/>
          <a:p>
            <a:r>
              <a:rPr lang="hr-HR" b="1" dirty="0" smtClean="0"/>
              <a:t>Razredi: </a:t>
            </a:r>
            <a:r>
              <a:rPr lang="hr-HR" b="1" dirty="0" smtClean="0"/>
              <a:t>6. a</a:t>
            </a:r>
          </a:p>
          <a:p>
            <a:r>
              <a:rPr lang="hr-HR" b="1" dirty="0" smtClean="0"/>
              <a:t>Učitelji: </a:t>
            </a:r>
            <a:r>
              <a:rPr lang="hr-HR" b="1" dirty="0"/>
              <a:t>Ana </a:t>
            </a:r>
            <a:r>
              <a:rPr lang="hr-HR" b="1" dirty="0" smtClean="0"/>
              <a:t>Vukadin i Jelena </a:t>
            </a:r>
            <a:r>
              <a:rPr lang="hr-HR" b="1" dirty="0"/>
              <a:t>Baričević 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02631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42785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Štovanje Sv. Felicija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3657600" cy="3993624"/>
          </a:xfrm>
        </p:spPr>
        <p:txBody>
          <a:bodyPr/>
          <a:lstStyle/>
          <a:p>
            <a:r>
              <a:rPr lang="hr-HR" b="1" dirty="0" smtClean="0"/>
              <a:t>Razredi: </a:t>
            </a:r>
            <a:r>
              <a:rPr lang="hr-HR" b="1" dirty="0" smtClean="0"/>
              <a:t>6. b</a:t>
            </a:r>
          </a:p>
          <a:p>
            <a:r>
              <a:rPr lang="hr-HR" b="1" dirty="0" smtClean="0"/>
              <a:t>Učitelji: </a:t>
            </a:r>
            <a:r>
              <a:rPr lang="hr-HR" b="1" dirty="0"/>
              <a:t>Ivana Juginović, Marina </a:t>
            </a:r>
            <a:r>
              <a:rPr lang="hr-HR" b="1" dirty="0" smtClean="0"/>
              <a:t>Boljat i </a:t>
            </a:r>
            <a:r>
              <a:rPr lang="hr-HR" b="1" dirty="0"/>
              <a:t>Irena Pera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02631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23033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hr-HR" b="1" i="1" dirty="0"/>
              <a:t>Ulicama Moga mista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3657600" cy="3921616"/>
          </a:xfrm>
        </p:spPr>
        <p:txBody>
          <a:bodyPr/>
          <a:lstStyle/>
          <a:p>
            <a:r>
              <a:rPr lang="hr-HR" b="1" dirty="0" smtClean="0"/>
              <a:t>Razredi: 6. c, 6. d </a:t>
            </a:r>
            <a:r>
              <a:rPr lang="hr-HR" b="1" dirty="0" smtClean="0"/>
              <a:t>i</a:t>
            </a:r>
          </a:p>
          <a:p>
            <a:pPr marL="114300" indent="0">
              <a:buNone/>
            </a:pPr>
            <a:r>
              <a:rPr lang="hr-HR" b="1"/>
              <a:t> </a:t>
            </a:r>
            <a:r>
              <a:rPr lang="hr-HR" b="1" smtClean="0"/>
              <a:t>  </a:t>
            </a:r>
            <a:r>
              <a:rPr lang="hr-HR" b="1" smtClean="0"/>
              <a:t>6</a:t>
            </a:r>
            <a:r>
              <a:rPr lang="hr-HR" b="1" dirty="0" smtClean="0"/>
              <a:t>. e</a:t>
            </a:r>
          </a:p>
          <a:p>
            <a:r>
              <a:rPr lang="hr-HR" b="1" dirty="0" smtClean="0"/>
              <a:t>Učitelji: </a:t>
            </a:r>
            <a:r>
              <a:rPr lang="hr-HR" b="1" dirty="0"/>
              <a:t>Merica Ivanda, Maja Vudrić, Lucija </a:t>
            </a:r>
            <a:r>
              <a:rPr lang="hr-HR" b="1" dirty="0" smtClean="0"/>
              <a:t>Kustura i Fani </a:t>
            </a:r>
            <a:r>
              <a:rPr lang="hr-HR" b="1" dirty="0"/>
              <a:t>Ševo</a:t>
            </a:r>
            <a:endParaRPr lang="hr-HR" dirty="0"/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02631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31951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87" y="2071687"/>
            <a:ext cx="3857625" cy="3857625"/>
          </a:xfrm>
        </p:spPr>
      </p:pic>
    </p:spTree>
    <p:extLst>
      <p:ext uri="{BB962C8B-B14F-4D97-AF65-F5344CB8AC3E}">
        <p14:creationId xmlns:p14="http://schemas.microsoft.com/office/powerpoint/2010/main" val="37459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Crkva sv. Ivana  Krstitelja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3657600" cy="3705592"/>
          </a:xfrm>
        </p:spPr>
        <p:txBody>
          <a:bodyPr/>
          <a:lstStyle/>
          <a:p>
            <a:r>
              <a:rPr lang="hr-HR" b="1" dirty="0" smtClean="0"/>
              <a:t>Razredi: 7. a</a:t>
            </a:r>
          </a:p>
          <a:p>
            <a:r>
              <a:rPr lang="hr-HR" b="1" dirty="0" smtClean="0"/>
              <a:t>Učitelji: </a:t>
            </a:r>
            <a:r>
              <a:rPr lang="hr-HR" b="1" dirty="0"/>
              <a:t>Tihana Bilić </a:t>
            </a:r>
            <a:r>
              <a:rPr lang="hr-HR" b="1" dirty="0" smtClean="0"/>
              <a:t>Drašković i Radojka </a:t>
            </a:r>
          </a:p>
          <a:p>
            <a:pPr marL="11430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Slugan</a:t>
            </a:r>
            <a:r>
              <a:rPr lang="hr-HR" b="1" dirty="0" smtClean="0"/>
              <a:t> 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02631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34553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Kaštela u slici i stihu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/>
          <a:lstStyle/>
          <a:p>
            <a:r>
              <a:rPr lang="hr-HR" b="1" dirty="0" smtClean="0"/>
              <a:t>Razredi: 1. a</a:t>
            </a:r>
            <a:r>
              <a:rPr lang="hr-HR" b="1" dirty="0"/>
              <a:t>, 1</a:t>
            </a:r>
            <a:r>
              <a:rPr lang="hr-HR" b="1" dirty="0" smtClean="0"/>
              <a:t>. b</a:t>
            </a:r>
            <a:r>
              <a:rPr lang="hr-HR" b="1" dirty="0"/>
              <a:t>, 1</a:t>
            </a:r>
            <a:r>
              <a:rPr lang="hr-HR" b="1" dirty="0" smtClean="0"/>
              <a:t>. c i  1</a:t>
            </a:r>
            <a:r>
              <a:rPr lang="hr-HR" b="1" dirty="0"/>
              <a:t>. </a:t>
            </a:r>
            <a:r>
              <a:rPr lang="hr-HR" b="1" dirty="0" smtClean="0"/>
              <a:t>d</a:t>
            </a:r>
          </a:p>
          <a:p>
            <a:r>
              <a:rPr lang="hr-HR" b="1" dirty="0" smtClean="0"/>
              <a:t>Učitelji: </a:t>
            </a:r>
            <a:r>
              <a:rPr lang="hr-HR" b="1" dirty="0"/>
              <a:t>Melita Grgantov, Lenka Biuk, Anita Svalina i Marija Oštrić</a:t>
            </a:r>
            <a:endParaRPr lang="hr-HR" dirty="0"/>
          </a:p>
          <a:p>
            <a:endParaRPr lang="hr-HR" b="1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02631"/>
            <a:ext cx="3657600" cy="3657600"/>
          </a:xfrm>
        </p:spPr>
      </p:pic>
      <p:pic>
        <p:nvPicPr>
          <p:cNvPr id="2050" name="Picture 2" descr="C:\Users\Škola 3\Downloads\1.a 2023.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76456"/>
            <a:ext cx="3240361" cy="24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hr-HR" b="1" i="1" dirty="0"/>
              <a:t>Kulturna baština Kaštela </a:t>
            </a:r>
            <a:r>
              <a:rPr lang="hr-HR" b="1" i="1" dirty="0" smtClean="0"/>
              <a:t>kroz </a:t>
            </a:r>
            <a:r>
              <a:rPr lang="hr-HR" b="1" i="1" dirty="0"/>
              <a:t>narodnu nošnju i </a:t>
            </a:r>
            <a:r>
              <a:rPr lang="hr-HR" b="1" i="1" dirty="0" smtClean="0"/>
              <a:t>kamene </a:t>
            </a:r>
            <a:r>
              <a:rPr lang="hr-HR" b="1" i="1" dirty="0"/>
              <a:t>kućice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4038600" cy="3489251"/>
          </a:xfrm>
        </p:spPr>
        <p:txBody>
          <a:bodyPr/>
          <a:lstStyle/>
          <a:p>
            <a:r>
              <a:rPr lang="hr-HR" b="1" dirty="0" smtClean="0"/>
              <a:t>Razredi: 7. b</a:t>
            </a:r>
          </a:p>
          <a:p>
            <a:r>
              <a:rPr lang="hr-HR" b="1" dirty="0" smtClean="0"/>
              <a:t>Učitelji: </a:t>
            </a:r>
            <a:r>
              <a:rPr lang="hr-HR" b="1" dirty="0"/>
              <a:t>Kristina </a:t>
            </a:r>
            <a:endParaRPr lang="hr-HR" b="1" dirty="0" smtClean="0"/>
          </a:p>
          <a:p>
            <a:pPr marL="114300" indent="0">
              <a:buNone/>
            </a:pPr>
            <a:r>
              <a:rPr lang="hr-HR" b="1" dirty="0" smtClean="0"/>
              <a:t>   Taraš </a:t>
            </a:r>
            <a:r>
              <a:rPr lang="hr-HR" b="1" dirty="0"/>
              <a:t>Abram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92896"/>
            <a:ext cx="3744416" cy="2808312"/>
          </a:xfrm>
        </p:spPr>
      </p:pic>
    </p:spTree>
    <p:extLst>
      <p:ext uri="{BB962C8B-B14F-4D97-AF65-F5344CB8AC3E}">
        <p14:creationId xmlns:p14="http://schemas.microsoft.com/office/powerpoint/2010/main" val="3511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hr-HR" b="1" i="1" dirty="0"/>
              <a:t>Turističke znamenitosti kroz                   </a:t>
            </a:r>
            <a:r>
              <a:rPr lang="hr-HR" dirty="0"/>
              <a:t/>
            </a:r>
            <a:br>
              <a:rPr lang="hr-HR" dirty="0"/>
            </a:br>
            <a:r>
              <a:rPr lang="hr-HR" b="1" i="1" dirty="0"/>
              <a:t>građevine K. Starog i K. Lukšića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r>
              <a:rPr lang="hr-HR" b="1" dirty="0" smtClean="0"/>
              <a:t>Razredi: 7. d i 7. e</a:t>
            </a:r>
          </a:p>
          <a:p>
            <a:r>
              <a:rPr lang="hr-HR" b="1" dirty="0" smtClean="0"/>
              <a:t>Učitelji: </a:t>
            </a:r>
            <a:r>
              <a:rPr lang="hr-HR" b="1" dirty="0"/>
              <a:t>Ana </a:t>
            </a:r>
            <a:r>
              <a:rPr lang="hr-HR" b="1" dirty="0" smtClean="0"/>
              <a:t>Čulić, Tijana Ćosić, Anita</a:t>
            </a:r>
          </a:p>
          <a:p>
            <a:pPr marL="11430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Parčina, Mario Šego</a:t>
            </a:r>
          </a:p>
          <a:p>
            <a:pPr marL="11430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i Mrđana Čagalj 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02631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2602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Crkva sv. Ivana Krstitelja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3657600" cy="3777600"/>
          </a:xfrm>
        </p:spPr>
        <p:txBody>
          <a:bodyPr/>
          <a:lstStyle/>
          <a:p>
            <a:r>
              <a:rPr lang="hr-HR" b="1" dirty="0" smtClean="0"/>
              <a:t>Razredi: 8.a i 8. b</a:t>
            </a:r>
          </a:p>
          <a:p>
            <a:r>
              <a:rPr lang="hr-HR" b="1" dirty="0" smtClean="0"/>
              <a:t>Učitelji: </a:t>
            </a:r>
            <a:r>
              <a:rPr lang="hr-HR" b="1" dirty="0"/>
              <a:t>Sanda Matas, Marija </a:t>
            </a:r>
            <a:r>
              <a:rPr lang="hr-HR" b="1" dirty="0" smtClean="0"/>
              <a:t>Ugrina, Ljiljana Ljubičić i Nila Jurić </a:t>
            </a:r>
            <a:endParaRPr lang="hr-HR" dirty="0"/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02631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19297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Znamenitosti Kaštel Starog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3657600" cy="3849608"/>
          </a:xfrm>
        </p:spPr>
        <p:txBody>
          <a:bodyPr/>
          <a:lstStyle/>
          <a:p>
            <a:r>
              <a:rPr lang="hr-HR" b="1" dirty="0" smtClean="0"/>
              <a:t>Razredi: </a:t>
            </a:r>
            <a:r>
              <a:rPr lang="hr-HR" b="1" dirty="0" smtClean="0"/>
              <a:t>8. c</a:t>
            </a:r>
          </a:p>
          <a:p>
            <a:r>
              <a:rPr lang="hr-HR" b="1" dirty="0" smtClean="0"/>
              <a:t>Učitelji: </a:t>
            </a:r>
            <a:r>
              <a:rPr lang="hr-HR" b="1" dirty="0" smtClean="0"/>
              <a:t>Ivan </a:t>
            </a:r>
            <a:r>
              <a:rPr lang="hr-HR" b="1" dirty="0" smtClean="0"/>
              <a:t>Carev</a:t>
            </a:r>
          </a:p>
          <a:p>
            <a:pPr marL="11430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i Mišo Sučević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83" y="2276872"/>
            <a:ext cx="4224469" cy="3168352"/>
          </a:xfrm>
        </p:spPr>
      </p:pic>
    </p:spTree>
    <p:extLst>
      <p:ext uri="{BB962C8B-B14F-4D97-AF65-F5344CB8AC3E}">
        <p14:creationId xmlns:p14="http://schemas.microsoft.com/office/powerpoint/2010/main" val="1901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dirty="0"/>
              <a:t>Ljekovite i autohtone biljke Kaštela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420888"/>
            <a:ext cx="3657600" cy="4065632"/>
          </a:xfrm>
        </p:spPr>
        <p:txBody>
          <a:bodyPr/>
          <a:lstStyle/>
          <a:p>
            <a:r>
              <a:rPr lang="hr-HR" b="1" dirty="0" smtClean="0"/>
              <a:t>Razredi: </a:t>
            </a:r>
            <a:r>
              <a:rPr lang="hr-HR" b="1" dirty="0" smtClean="0"/>
              <a:t>8. d</a:t>
            </a:r>
          </a:p>
          <a:p>
            <a:r>
              <a:rPr lang="hr-HR" b="1" dirty="0" smtClean="0"/>
              <a:t>Učitelji: </a:t>
            </a:r>
            <a:r>
              <a:rPr lang="hr-HR" b="1" dirty="0" smtClean="0"/>
              <a:t>Sandra </a:t>
            </a:r>
            <a:r>
              <a:rPr lang="hr-HR" b="1" dirty="0" smtClean="0"/>
              <a:t>Ivelić</a:t>
            </a:r>
          </a:p>
          <a:p>
            <a:pPr marL="11430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i Ana Bralić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14704"/>
            <a:ext cx="3657600" cy="4433454"/>
          </a:xfrm>
        </p:spPr>
      </p:pic>
    </p:spTree>
    <p:extLst>
      <p:ext uri="{BB962C8B-B14F-4D97-AF65-F5344CB8AC3E}">
        <p14:creationId xmlns:p14="http://schemas.microsoft.com/office/powerpoint/2010/main" val="22257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hr-HR" b="1" i="1" dirty="0"/>
              <a:t>Crkva sv. Stjepana i kapela </a:t>
            </a:r>
            <a:r>
              <a:rPr lang="hr-HR" b="1" i="1" dirty="0" smtClean="0"/>
              <a:t/>
            </a:r>
            <a:br>
              <a:rPr lang="hr-HR" b="1" i="1" dirty="0" smtClean="0"/>
            </a:br>
            <a:r>
              <a:rPr lang="hr-HR" b="1" i="1" dirty="0" smtClean="0"/>
              <a:t>sv</a:t>
            </a:r>
            <a:r>
              <a:rPr lang="hr-HR" b="1" i="1" dirty="0"/>
              <a:t>. Franje Asiškog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/>
          <a:p>
            <a:r>
              <a:rPr lang="hr-HR" b="1" dirty="0" smtClean="0"/>
              <a:t>PŠ </a:t>
            </a:r>
            <a:r>
              <a:rPr lang="hr-HR" b="1" dirty="0"/>
              <a:t>Prgomet</a:t>
            </a:r>
            <a:endParaRPr lang="hr-HR" dirty="0"/>
          </a:p>
          <a:p>
            <a:r>
              <a:rPr lang="hr-HR" b="1" dirty="0" smtClean="0"/>
              <a:t>Učitelji: Lidija Čaripović, Ljiljana </a:t>
            </a:r>
            <a:r>
              <a:rPr lang="hr-HR" b="1" dirty="0"/>
              <a:t>Čavka, </a:t>
            </a:r>
            <a:r>
              <a:rPr lang="hr-HR" b="1" dirty="0" smtClean="0"/>
              <a:t>Damira Drnasin, Ana </a:t>
            </a:r>
            <a:r>
              <a:rPr lang="hr-HR" b="1" dirty="0" smtClean="0"/>
              <a:t>Pensa i </a:t>
            </a:r>
            <a:r>
              <a:rPr lang="hr-HR" b="1" dirty="0"/>
              <a:t>Petra Mirna Melvan</a:t>
            </a:r>
            <a:endParaRPr lang="hr-HR" dirty="0"/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02631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36084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2631"/>
            <a:ext cx="3657600" cy="3657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02631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31941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Glazba i narodna nošnja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3657600" cy="3561576"/>
          </a:xfrm>
        </p:spPr>
        <p:txBody>
          <a:bodyPr/>
          <a:lstStyle/>
          <a:p>
            <a:r>
              <a:rPr lang="hr-HR" b="1" dirty="0" smtClean="0"/>
              <a:t>Razredi: </a:t>
            </a:r>
            <a:r>
              <a:rPr lang="hr-HR" b="1" dirty="0" smtClean="0"/>
              <a:t>2. a</a:t>
            </a:r>
          </a:p>
          <a:p>
            <a:r>
              <a:rPr lang="hr-HR" b="1" dirty="0" smtClean="0"/>
              <a:t>Učitelji: </a:t>
            </a:r>
            <a:r>
              <a:rPr lang="hr-HR" b="1" dirty="0" smtClean="0"/>
              <a:t>Ljubica Klanac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88840"/>
            <a:ext cx="3857625" cy="3857625"/>
          </a:xfrm>
        </p:spPr>
      </p:pic>
    </p:spTree>
    <p:extLst>
      <p:ext uri="{BB962C8B-B14F-4D97-AF65-F5344CB8AC3E}">
        <p14:creationId xmlns:p14="http://schemas.microsoft.com/office/powerpoint/2010/main" val="32812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dirty="0"/>
              <a:t>Kaštel Koriolana Cipika u Kaštel Starom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3657600" cy="3633584"/>
          </a:xfrm>
        </p:spPr>
        <p:txBody>
          <a:bodyPr/>
          <a:lstStyle/>
          <a:p>
            <a:r>
              <a:rPr lang="hr-HR" b="1" dirty="0" smtClean="0"/>
              <a:t>Razredi: </a:t>
            </a:r>
            <a:r>
              <a:rPr lang="hr-HR" b="1" dirty="0" smtClean="0"/>
              <a:t>2. b</a:t>
            </a:r>
          </a:p>
          <a:p>
            <a:r>
              <a:rPr lang="hr-HR" b="1" dirty="0" smtClean="0"/>
              <a:t>Učitelji: </a:t>
            </a:r>
            <a:r>
              <a:rPr lang="hr-HR" b="1" dirty="0" smtClean="0"/>
              <a:t>Ivana Žaper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02631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3154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dirty="0"/>
              <a:t>Kulturno-povijesna baština Kaštela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3657600" cy="4065632"/>
          </a:xfrm>
        </p:spPr>
        <p:txBody>
          <a:bodyPr/>
          <a:lstStyle/>
          <a:p>
            <a:r>
              <a:rPr lang="hr-HR" b="1" dirty="0" smtClean="0"/>
              <a:t>Razredi: </a:t>
            </a:r>
            <a:r>
              <a:rPr lang="hr-HR" b="1" dirty="0" smtClean="0"/>
              <a:t>2. c</a:t>
            </a:r>
          </a:p>
          <a:p>
            <a:r>
              <a:rPr lang="hr-HR" b="1" dirty="0" smtClean="0"/>
              <a:t>Učitelji: </a:t>
            </a:r>
            <a:r>
              <a:rPr lang="hr-HR" b="1" dirty="0" smtClean="0"/>
              <a:t>Nada Bralić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140968"/>
            <a:ext cx="4038600" cy="3021377"/>
          </a:xfrm>
        </p:spPr>
      </p:pic>
    </p:spTree>
    <p:extLst>
      <p:ext uri="{BB962C8B-B14F-4D97-AF65-F5344CB8AC3E}">
        <p14:creationId xmlns:p14="http://schemas.microsoft.com/office/powerpoint/2010/main" val="28346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Štovanje sv. Felicija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3657600" cy="3777600"/>
          </a:xfrm>
        </p:spPr>
        <p:txBody>
          <a:bodyPr/>
          <a:lstStyle/>
          <a:p>
            <a:r>
              <a:rPr lang="hr-HR" b="1" dirty="0" smtClean="0"/>
              <a:t>Razredi: </a:t>
            </a:r>
            <a:r>
              <a:rPr lang="hr-HR" b="1" dirty="0" smtClean="0"/>
              <a:t>2. d</a:t>
            </a:r>
          </a:p>
          <a:p>
            <a:r>
              <a:rPr lang="hr-HR" b="1" dirty="0" smtClean="0"/>
              <a:t>Učitelji: </a:t>
            </a:r>
            <a:r>
              <a:rPr lang="hr-HR" b="1" dirty="0" smtClean="0"/>
              <a:t>Esma Sarajčev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44824"/>
            <a:ext cx="3857625" cy="3857625"/>
          </a:xfrm>
        </p:spPr>
      </p:pic>
    </p:spTree>
    <p:extLst>
      <p:ext uri="{BB962C8B-B14F-4D97-AF65-F5344CB8AC3E}">
        <p14:creationId xmlns:p14="http://schemas.microsoft.com/office/powerpoint/2010/main" val="38346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Besida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3657600" cy="3633584"/>
          </a:xfrm>
        </p:spPr>
        <p:txBody>
          <a:bodyPr/>
          <a:lstStyle/>
          <a:p>
            <a:r>
              <a:rPr lang="hr-HR" b="1" dirty="0" smtClean="0"/>
              <a:t>Razredi: 3. a i 3. b</a:t>
            </a:r>
          </a:p>
          <a:p>
            <a:r>
              <a:rPr lang="hr-HR" b="1" dirty="0" smtClean="0"/>
              <a:t>Učitelji: </a:t>
            </a:r>
            <a:r>
              <a:rPr lang="hr-HR" b="1" dirty="0" smtClean="0"/>
              <a:t>Suzana Bralić i Dragana Kasalo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02631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40889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dirty="0"/>
              <a:t>RibOlovka-mala škola baštine Kaštelanskog zaljeva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3657600" cy="3561576"/>
          </a:xfrm>
        </p:spPr>
        <p:txBody>
          <a:bodyPr/>
          <a:lstStyle/>
          <a:p>
            <a:r>
              <a:rPr lang="hr-HR" b="1" dirty="0" smtClean="0"/>
              <a:t>Razredi: 3. c i 3. d</a:t>
            </a:r>
          </a:p>
          <a:p>
            <a:r>
              <a:rPr lang="hr-HR" b="1" dirty="0" smtClean="0"/>
              <a:t>Učitelji: </a:t>
            </a:r>
            <a:r>
              <a:rPr lang="hr-HR" b="1" dirty="0" smtClean="0"/>
              <a:t>Jurijana </a:t>
            </a:r>
            <a:r>
              <a:rPr lang="hr-HR" b="1" dirty="0" smtClean="0"/>
              <a:t>Škopljanac, </a:t>
            </a:r>
            <a:r>
              <a:rPr lang="hr-HR" b="1" dirty="0" smtClean="0"/>
              <a:t>Sandra </a:t>
            </a:r>
            <a:r>
              <a:rPr lang="hr-HR" b="1" dirty="0" smtClean="0"/>
              <a:t>Milić i Antonija</a:t>
            </a:r>
          </a:p>
          <a:p>
            <a:pPr marL="11430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Cecić Venjir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88840"/>
            <a:ext cx="4168328" cy="4168328"/>
          </a:xfrm>
        </p:spPr>
      </p:pic>
    </p:spTree>
    <p:extLst>
      <p:ext uri="{BB962C8B-B14F-4D97-AF65-F5344CB8AC3E}">
        <p14:creationId xmlns:p14="http://schemas.microsoft.com/office/powerpoint/2010/main" val="4891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243</TotalTime>
  <Words>472</Words>
  <Application>Microsoft Office PowerPoint</Application>
  <PresentationFormat>On-screen Show (4:3)</PresentationFormat>
  <Paragraphs>84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NAŠA KAŠTELA</vt:lpstr>
      <vt:lpstr>Kaštela u slici i stihu</vt:lpstr>
      <vt:lpstr>PowerPoint Presentation</vt:lpstr>
      <vt:lpstr>Glazba i narodna nošnja</vt:lpstr>
      <vt:lpstr>Kaštel Koriolana Cipika u Kaštel Starom</vt:lpstr>
      <vt:lpstr>Kulturno-povijesna baština Kaštela</vt:lpstr>
      <vt:lpstr>Štovanje sv. Felicija</vt:lpstr>
      <vt:lpstr>Besida </vt:lpstr>
      <vt:lpstr>RibOlovka-mala škola baštine Kaštelanskog zaljeva</vt:lpstr>
      <vt:lpstr>Biblijski vrt Gospe Stomorije i Kaštelanska nošnja</vt:lpstr>
      <vt:lpstr>Kulturno-povijesna baština Kaštela </vt:lpstr>
      <vt:lpstr>Srednjovjekovne utvrde i dvorci Grada Kaštela                                                        </vt:lpstr>
      <vt:lpstr>Naša Kaštela</vt:lpstr>
      <vt:lpstr>Naša Kaštela</vt:lpstr>
      <vt:lpstr>Zavjetne pločice sv. Felicija</vt:lpstr>
      <vt:lpstr>Štovanje Sv. Felicija</vt:lpstr>
      <vt:lpstr>Ulicama Moga mista </vt:lpstr>
      <vt:lpstr>PowerPoint Presentation</vt:lpstr>
      <vt:lpstr>Crkva sv. Ivana  Krstitelja</vt:lpstr>
      <vt:lpstr>Kulturna baština Kaštela kroz narodnu nošnju i kamene kućice </vt:lpstr>
      <vt:lpstr>Turističke znamenitosti kroz                    građevine K. Starog i K. Lukšića </vt:lpstr>
      <vt:lpstr>Crkva sv. Ivana Krstitelja</vt:lpstr>
      <vt:lpstr>Znamenitosti Kaštel Starog</vt:lpstr>
      <vt:lpstr>Ljekovite i autohtone biljke Kaštela</vt:lpstr>
      <vt:lpstr>Crkva sv. Stjepana i kapela  sv. Franje Asiškog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NAŠA KAŠTELA</dc:title>
  <dc:creator>Windows korisnik</dc:creator>
  <cp:lastModifiedBy>Windows korisnik</cp:lastModifiedBy>
  <cp:revision>34</cp:revision>
  <dcterms:created xsi:type="dcterms:W3CDTF">2023-04-10T16:14:47Z</dcterms:created>
  <dcterms:modified xsi:type="dcterms:W3CDTF">2023-05-23T09:08:29Z</dcterms:modified>
</cp:coreProperties>
</file>