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4" r:id="rId7"/>
    <p:sldId id="263" r:id="rId8"/>
    <p:sldId id="260" r:id="rId9"/>
    <p:sldId id="265" r:id="rId10"/>
    <p:sldId id="268" r:id="rId11"/>
    <p:sldId id="267" r:id="rId12"/>
    <p:sldId id="269" r:id="rId13"/>
    <p:sldId id="261" r:id="rId14"/>
    <p:sldId id="270" r:id="rId15"/>
    <p:sldId id="271" r:id="rId16"/>
    <p:sldId id="262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F84DA-D365-4A55-A2E2-930B4C058C4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963A-8A8A-439D-BABB-12199A53240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963A-8A8A-439D-BABB-12199A53240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A8C1881-BED6-43FC-98C4-4BD39A78459D}" type="datetimeFigureOut">
              <a:rPr lang="sr-Latn-CS" smtClean="0"/>
              <a:pPr/>
              <a:t>25.9.2012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0BAFB8-7BDB-4653-A0C4-CCB9DEE5A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786274" cy="2301240"/>
          </a:xfrm>
        </p:spPr>
        <p:txBody>
          <a:bodyPr>
            <a:normAutofit fontScale="90000"/>
          </a:bodyPr>
          <a:lstStyle/>
          <a:p>
            <a:r>
              <a:rPr lang="hr-HR" sz="44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hr-HR" sz="44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hr-HR" sz="6700" b="1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Priručna ili referentna zbirka</a:t>
            </a:r>
            <a:endParaRPr lang="hr-HR" sz="4400" b="1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Picture 4" descr="knjig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4572032" cy="291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35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4493569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   OPĆI     leksikon</a:t>
            </a:r>
            <a:endParaRPr lang="hr-H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</a:rPr>
              <a:t>POSEBNI leksikoni</a:t>
            </a:r>
            <a:endParaRPr lang="hr-H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leksikon_slikarstva_i_grafike_lightbo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778022" cy="5286412"/>
          </a:xfrm>
        </p:spPr>
      </p:pic>
      <p:pic>
        <p:nvPicPr>
          <p:cNvPr id="5" name="Picture 4" descr="vjera_lopac_leksik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85765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</a:rPr>
              <a:t>RJEČNICI</a:t>
            </a:r>
            <a:endParaRPr lang="hr-H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- abeceda!</a:t>
            </a:r>
          </a:p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- jednojezični</a:t>
            </a:r>
          </a:p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- dvojezični</a:t>
            </a:r>
          </a:p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- višejezični</a:t>
            </a:r>
          </a:p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- slikovni</a:t>
            </a:r>
            <a:endParaRPr lang="hr-H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714356"/>
            <a:ext cx="4143404" cy="5569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3571868" cy="6376216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  <a:t>Kratice </a:t>
            </a:r>
            <a:b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  <a:t>(mn., čit.,</a:t>
            </a:r>
            <a:b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  <a:t>njem.) su</a:t>
            </a:r>
            <a:b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  <a:t>objašnjene</a:t>
            </a:r>
            <a:b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  <a:t>na početku </a:t>
            </a:r>
            <a:b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  <a:t>ili kraju rječnika</a:t>
            </a:r>
            <a:br>
              <a:rPr lang="hr-HR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>V = vidi</a:t>
            </a:r>
            <a:endParaRPr lang="hr-H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3" t="44814"/>
          <a:stretch>
            <a:fillRect/>
          </a:stretch>
        </p:blipFill>
        <p:spPr bwMode="auto">
          <a:xfrm>
            <a:off x="3214646" y="428604"/>
            <a:ext cx="592935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Up Arrow 8"/>
          <p:cNvSpPr/>
          <p:nvPr/>
        </p:nvSpPr>
        <p:spPr>
          <a:xfrm rot="5190099">
            <a:off x="1893297" y="4680902"/>
            <a:ext cx="428628" cy="264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FFFF00"/>
                </a:solidFill>
                <a:latin typeface="Comic Sans MS" pitchFamily="66" charset="0"/>
              </a:rPr>
              <a:t>ATLASI</a:t>
            </a:r>
            <a:endParaRPr lang="hr-HR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S34.1Atl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01166" y="357166"/>
            <a:ext cx="3273843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2910" y="171448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zbirka </a:t>
            </a: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karata</a:t>
            </a:r>
            <a:endParaRPr lang="hr-HR" sz="3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-brojčani i</a:t>
            </a:r>
          </a:p>
          <a:p>
            <a:pPr>
              <a:buNone/>
            </a:pP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tekstualni podaci</a:t>
            </a:r>
            <a:endParaRPr lang="hr-H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OSTALI PRIRUČNICI</a:t>
            </a:r>
            <a:endParaRPr lang="hr-HR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078b-hrvatski-prav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3" y="1643050"/>
            <a:ext cx="4067143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6" y="267494"/>
            <a:ext cx="2543164" cy="551896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>Fusnota – bilješka koja dodatno objašnjava tekst</a:t>
            </a:r>
            <a:endParaRPr lang="hr-HR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688" t="44757"/>
          <a:stretch>
            <a:fillRect/>
          </a:stretch>
        </p:blipFill>
        <p:spPr bwMode="auto">
          <a:xfrm>
            <a:off x="205993" y="785794"/>
            <a:ext cx="5845851" cy="566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 rot="17629361">
            <a:off x="6398489" y="4419313"/>
            <a:ext cx="571504" cy="2187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757610" cy="6304778"/>
          </a:xfrm>
        </p:spPr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</a:rPr>
              <a:t>Hvala </a:t>
            </a:r>
            <a:br>
              <a:rPr lang="hr-HR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</a:rPr>
              <a:t>na pažnji </a:t>
            </a:r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b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/>
            </a:r>
            <a:b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/>
            </a:r>
            <a:b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/>
            </a:r>
            <a:br>
              <a:rPr lang="hr-HR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hr-HR" sz="20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Prezentaciju izradila knjižničarka Ana Kalebić</a:t>
            </a:r>
            <a:endParaRPr lang="hr-H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Medunarodni dan knjig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571480"/>
            <a:ext cx="4357718" cy="6024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b="1" dirty="0" smtClean="0">
                <a:solidFill>
                  <a:srgbClr val="FFFF00"/>
                </a:solidFill>
                <a:latin typeface="Comic Sans MS" pitchFamily="66" charset="0"/>
              </a:rPr>
              <a:t>Što je priručna zbirka?</a:t>
            </a:r>
            <a:endParaRPr lang="hr-HR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PRIRUČNA ZBIRKA</a:t>
            </a:r>
          </a:p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–posebna skupina knjiga s obiljem informacija iz svih područja znanja, namijenjena brzom nalaženju potrebnih informacija.</a:t>
            </a:r>
            <a:endParaRPr lang="hr-H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18498"/>
          </a:xfrm>
        </p:spPr>
        <p:txBody>
          <a:bodyPr>
            <a:normAutofit fontScale="90000"/>
          </a:bodyPr>
          <a:lstStyle/>
          <a:p>
            <a:r>
              <a:rPr lang="hr-HR" sz="5300" b="1" dirty="0" smtClean="0">
                <a:solidFill>
                  <a:srgbClr val="FFFF00"/>
                </a:solidFill>
                <a:latin typeface="Comic Sans MS" pitchFamily="66" charset="0"/>
              </a:rPr>
              <a:t>Knjige referentne zbirke čine: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enciklopedije</a:t>
            </a:r>
          </a:p>
          <a:p>
            <a:pPr>
              <a:buFont typeface="Wingdings" pitchFamily="2" charset="2"/>
              <a:buChar char="v"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leksikoni</a:t>
            </a:r>
          </a:p>
          <a:p>
            <a:pPr>
              <a:buFont typeface="Wingdings" pitchFamily="2" charset="2"/>
              <a:buChar char="v"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rječnici</a:t>
            </a:r>
          </a:p>
          <a:p>
            <a:pPr>
              <a:buFont typeface="Wingdings" pitchFamily="2" charset="2"/>
              <a:buChar char="v"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atlasi</a:t>
            </a:r>
          </a:p>
          <a:p>
            <a:pPr>
              <a:buFont typeface="Wingdings" pitchFamily="2" charset="2"/>
              <a:buChar char="v"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enciklopedijski priručnici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b="1" dirty="0" smtClean="0">
                <a:solidFill>
                  <a:srgbClr val="FFFF00"/>
                </a:solidFill>
                <a:latin typeface="Comic Sans MS" pitchFamily="66" charset="0"/>
              </a:rPr>
              <a:t>   Enciklopedije</a:t>
            </a:r>
            <a:endParaRPr lang="hr-HR" sz="7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> - </a:t>
            </a: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cjelokupno ljudsko znanje</a:t>
            </a:r>
          </a:p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- opširne </a:t>
            </a:r>
          </a:p>
          <a:p>
            <a:pPr>
              <a:buNone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</a:rPr>
              <a:t> - abeceda! </a:t>
            </a:r>
          </a:p>
          <a:p>
            <a:pPr>
              <a:buNone/>
            </a:pPr>
            <a:r>
              <a:rPr lang="hr-HR" sz="2800" b="1" dirty="0" smtClean="0">
                <a:solidFill>
                  <a:srgbClr val="FFFF00"/>
                </a:solidFill>
                <a:latin typeface="Comic Sans MS" pitchFamily="66" charset="0"/>
              </a:rPr>
              <a:t>       </a:t>
            </a:r>
            <a:endParaRPr lang="hr-HR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31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5652" y="928670"/>
            <a:ext cx="3686348" cy="531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6314" y="178592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OPĆA</a:t>
            </a:r>
          </a:p>
          <a:p>
            <a:pPr>
              <a:buNone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enciklopedija</a:t>
            </a:r>
            <a:endParaRPr lang="hr-HR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njig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556557"/>
            <a:ext cx="4000528" cy="6330248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  SPECIJALNA </a:t>
            </a:r>
          </a:p>
          <a:p>
            <a:pPr>
              <a:buNone/>
            </a:pP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   enciklopedija</a:t>
            </a:r>
            <a:endParaRPr lang="hr-H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 descr="28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5425" y="1000108"/>
            <a:ext cx="3785137" cy="524829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DJEČJA</a:t>
            </a:r>
          </a:p>
          <a:p>
            <a:pPr>
              <a:buNone/>
            </a:pPr>
            <a:r>
              <a:rPr lang="hr-HR" sz="4400" b="1" dirty="0" smtClean="0">
                <a:solidFill>
                  <a:srgbClr val="FFFF00"/>
                </a:solidFill>
                <a:latin typeface="Comic Sans MS" pitchFamily="66" charset="0"/>
              </a:rPr>
              <a:t>enciklopedija</a:t>
            </a:r>
            <a:endParaRPr lang="hr-HR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Enciklopedija u više tomova</a:t>
            </a:r>
            <a:b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3600" b="1" dirty="0" smtClean="0">
                <a:solidFill>
                  <a:srgbClr val="FFFF00"/>
                </a:solidFill>
                <a:latin typeface="Comic Sans MS" pitchFamily="66" charset="0"/>
              </a:rPr>
              <a:t>tom=knjga/svezak</a:t>
            </a:r>
            <a:endParaRPr lang="hr-H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6905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714480" y="5214950"/>
            <a:ext cx="78581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A - Bri</a:t>
            </a:r>
          </a:p>
          <a:p>
            <a:pPr algn="ctr"/>
            <a:endParaRPr lang="hr-HR" dirty="0"/>
          </a:p>
        </p:txBody>
      </p:sp>
      <p:sp>
        <p:nvSpPr>
          <p:cNvPr id="7" name="Rounded Rectangle 6"/>
          <p:cNvSpPr/>
          <p:nvPr/>
        </p:nvSpPr>
        <p:spPr>
          <a:xfrm>
            <a:off x="2643174" y="5143512"/>
            <a:ext cx="107157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Cip-Dim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7620" y="4929198"/>
            <a:ext cx="71438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Hrv-Kop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2066" y="5214950"/>
            <a:ext cx="7143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hr-HR" sz="1400" dirty="0" smtClean="0">
                <a:solidFill>
                  <a:schemeClr val="bg1"/>
                </a:solidFill>
              </a:rPr>
              <a:t>Lam-Ob</a:t>
            </a:r>
            <a:r>
              <a:rPr lang="hr-HR" sz="1400" dirty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86446" y="4929198"/>
            <a:ext cx="85725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Par-Tro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00892" y="5000636"/>
            <a:ext cx="85725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Uli-Ž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4641563">
            <a:off x="821055" y="1822559"/>
            <a:ext cx="1252333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FFFF00"/>
                </a:solidFill>
                <a:latin typeface="Comic Sans MS" pitchFamily="66" charset="0"/>
              </a:rPr>
              <a:t>LEKSIKONI</a:t>
            </a:r>
            <a:endParaRPr lang="hr-H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rgbClr val="FFFF00"/>
                </a:solidFill>
                <a:latin typeface="Comic Sans MS" pitchFamily="66" charset="0"/>
              </a:rPr>
              <a:t> - osnovne činjenice o traženom pojmu</a:t>
            </a:r>
          </a:p>
          <a:p>
            <a:pPr>
              <a:buNone/>
            </a:pPr>
            <a:r>
              <a:rPr lang="hr-HR" sz="3200" b="1" dirty="0" smtClean="0">
                <a:solidFill>
                  <a:srgbClr val="FFFF00"/>
                </a:solidFill>
                <a:latin typeface="Comic Sans MS" pitchFamily="66" charset="0"/>
              </a:rPr>
              <a:t> - sažeto</a:t>
            </a:r>
          </a:p>
          <a:p>
            <a:pPr>
              <a:buNone/>
            </a:pPr>
            <a:r>
              <a:rPr lang="hr-HR" sz="3200" b="1" dirty="0" smtClean="0">
                <a:solidFill>
                  <a:srgbClr val="FFFF00"/>
                </a:solidFill>
                <a:latin typeface="Comic Sans MS" pitchFamily="66" charset="0"/>
              </a:rPr>
              <a:t> - abeceda!</a:t>
            </a:r>
            <a:endParaRPr lang="hr-HR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129</Words>
  <Application>Microsoft Office PowerPoint</Application>
  <PresentationFormat>Prikaz na zaslonu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Verve</vt:lpstr>
      <vt:lpstr> Priručna ili referentna zbirka</vt:lpstr>
      <vt:lpstr>Što je priručna zbirka?</vt:lpstr>
      <vt:lpstr>Knjige referentne zbirke čine: </vt:lpstr>
      <vt:lpstr>   Enciklopedije</vt:lpstr>
      <vt:lpstr>Slajd 5</vt:lpstr>
      <vt:lpstr>Slajd 6</vt:lpstr>
      <vt:lpstr>Slajd 7</vt:lpstr>
      <vt:lpstr>Enciklopedija u više tomova tom=knjga/svezak</vt:lpstr>
      <vt:lpstr>LEKSIKONI</vt:lpstr>
      <vt:lpstr>Slajd 10</vt:lpstr>
      <vt:lpstr>POSEBNI leksikoni</vt:lpstr>
      <vt:lpstr>RJEČNICI</vt:lpstr>
      <vt:lpstr>Kratice  (mn., čit., njem.) su objašnjene na početku  ili kraju rječnika     V = vidi</vt:lpstr>
      <vt:lpstr>ATLASI</vt:lpstr>
      <vt:lpstr>OSTALI PRIRUČNICI</vt:lpstr>
      <vt:lpstr>    Fusnota – bilješka koja dodatno objašnjava tekst</vt:lpstr>
      <vt:lpstr>Hvala  na pažnji     Prezentaciju izradila knjižničarka Ana Kalebić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Referentna zbirka</dc:title>
  <dc:creator>Toshiba</dc:creator>
  <cp:lastModifiedBy>Knjiznica</cp:lastModifiedBy>
  <cp:revision>15</cp:revision>
  <dcterms:created xsi:type="dcterms:W3CDTF">2012-09-25T05:57:03Z</dcterms:created>
  <dcterms:modified xsi:type="dcterms:W3CDTF">2012-09-25T12:41:31Z</dcterms:modified>
</cp:coreProperties>
</file>